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4"/>
    <p:sldMasterId id="2147483753" r:id="rId5"/>
    <p:sldMasterId id="2147483766" r:id="rId6"/>
  </p:sldMasterIdLst>
  <p:sldIdLst>
    <p:sldId id="267" r:id="rId7"/>
    <p:sldId id="256" r:id="rId8"/>
    <p:sldId id="258" r:id="rId9"/>
    <p:sldId id="278" r:id="rId10"/>
    <p:sldId id="259" r:id="rId11"/>
    <p:sldId id="282" r:id="rId12"/>
    <p:sldId id="260" r:id="rId13"/>
    <p:sldId id="261" r:id="rId14"/>
    <p:sldId id="269" r:id="rId15"/>
    <p:sldId id="276" r:id="rId16"/>
    <p:sldId id="275" r:id="rId17"/>
    <p:sldId id="281" r:id="rId18"/>
    <p:sldId id="262" r:id="rId19"/>
    <p:sldId id="279" r:id="rId20"/>
    <p:sldId id="270" r:id="rId21"/>
    <p:sldId id="265" r:id="rId22"/>
    <p:sldId id="271" r:id="rId23"/>
    <p:sldId id="264" r:id="rId24"/>
    <p:sldId id="266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12" autoAdjust="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DA977DA-DA6C-4F75-B172-33C43A7EF91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91144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91145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46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47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1148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9114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115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91155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6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7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1158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9115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6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6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6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6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1164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165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C2BE3-BFD5-4491-BFB4-882CCB1CA5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AFB48-ADC8-4AB7-9EB3-E9335D8DB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882727D-D58B-401C-98F5-9BD9709CA0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DCAB32-250F-44F2-BC7C-25D55F673C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6DEF69A-CD2A-4849-8B50-BF3327478D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F96479-5A92-4DE0-AC70-9E9FB2FA97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8E0349-1C4A-4E8E-8016-4959AE56AD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7FF4801-D593-4FD8-AC84-CBA02944B2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16D965-E820-4412-A8EC-31DAF11673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7AD03D4-A16A-463F-869B-E97962820E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CAB32-250F-44F2-BC7C-25D55F673C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EB7092D-D652-4565-B3E8-89FCD8D9E0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AC2BE3-BFD5-4491-BFB4-882CCB1CA5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8AFB48-ADC8-4AB7-9EB3-E9335D8DB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882727D-D58B-401C-98F5-9BD9709CA0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DCAB32-250F-44F2-BC7C-25D55F673C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6DEF69A-CD2A-4849-8B50-BF3327478D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F96479-5A92-4DE0-AC70-9E9FB2FA97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8E0349-1C4A-4E8E-8016-4959AE56AD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7FF4801-D593-4FD8-AC84-CBA02944B2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16D965-E820-4412-A8EC-31DAF11673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EF69A-CD2A-4849-8B50-BF3327478D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7AD03D4-A16A-463F-869B-E97962820E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EB7092D-D652-4565-B3E8-89FCD8D9E0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AC2BE3-BFD5-4491-BFB4-882CCB1CA5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8AFB48-ADC8-4AB7-9EB3-E9335D8DB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882727D-D58B-401C-98F5-9BD9709CA0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96479-5A92-4DE0-AC70-9E9FB2FA97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E0349-1C4A-4E8E-8016-4959AE56AD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F4801-D593-4FD8-AC84-CBA02944B2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6D965-E820-4412-A8EC-31DAF11673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D03D4-A16A-463F-869B-E97962820E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7092D-D652-4565-B3E8-89FCD8D9E0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A0E63E9-19D1-4848-A817-A8AD7590C79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012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012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9012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013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9013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9013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3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3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013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3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3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0140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9014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4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4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4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4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4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4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4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014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9015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15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9015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9015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0155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9015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5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5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5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6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6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6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6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9016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9012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9013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3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3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013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3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3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9014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4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4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4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4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4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4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4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9015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9015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9015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5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5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5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6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6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6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6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9016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GraphShape" hidden="1"/>
          <p:cNvSpPr/>
          <p:nvPr userDrawn="1"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iRespond Graph</a:t>
            </a:r>
          </a:p>
        </p:txBody>
      </p:sp>
      <p:grpSp>
        <p:nvGrpSpPr>
          <p:cNvPr id="83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55" name="CorrectBar0"/>
            <p:cNvSpPr/>
            <p:nvPr userDrawn="1"/>
          </p:nvSpPr>
          <p:spPr bwMode="auto"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8" name="CorrectBar1"/>
            <p:cNvSpPr/>
            <p:nvPr userDrawn="1"/>
          </p:nvSpPr>
          <p:spPr bwMode="auto"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81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54" name="PercentLabel0"/>
            <p:cNvSpPr/>
            <p:nvPr userDrawn="1"/>
          </p:nvSpPr>
          <p:spPr bwMode="auto"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</a:rPr>
                <a:t>67%</a:t>
              </a:r>
            </a:p>
          </p:txBody>
        </p:sp>
        <p:sp>
          <p:nvSpPr>
            <p:cNvPr id="57" name="PercentLabel1"/>
            <p:cNvSpPr/>
            <p:nvPr userDrawn="1"/>
          </p:nvSpPr>
          <p:spPr bwMode="auto"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</a:rPr>
                <a:t>33%</a:t>
              </a:r>
            </a:p>
          </p:txBody>
        </p:sp>
        <p:sp>
          <p:nvSpPr>
            <p:cNvPr id="60" name="PercentLabel2"/>
            <p:cNvSpPr/>
            <p:nvPr userDrawn="1"/>
          </p:nvSpPr>
          <p:spPr bwMode="auto"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</a:rPr>
                <a:t>100%</a:t>
              </a:r>
            </a:p>
          </p:txBody>
        </p:sp>
        <p:sp>
          <p:nvSpPr>
            <p:cNvPr id="63" name="PercentLabel3"/>
            <p:cNvSpPr/>
            <p:nvPr userDrawn="1"/>
          </p:nvSpPr>
          <p:spPr bwMode="auto"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</a:rPr>
                <a:t>100%</a:t>
              </a:r>
            </a:p>
          </p:txBody>
        </p:sp>
        <p:sp>
          <p:nvSpPr>
            <p:cNvPr id="66" name="PercentLabel4"/>
            <p:cNvSpPr/>
            <p:nvPr userDrawn="1"/>
          </p:nvSpPr>
          <p:spPr bwMode="auto"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</a:rPr>
                <a:t>67%</a:t>
              </a:r>
            </a:p>
          </p:txBody>
        </p:sp>
      </p:grpSp>
      <p:grpSp>
        <p:nvGrpSpPr>
          <p:cNvPr id="84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61" name="IncorrectBar2"/>
            <p:cNvSpPr/>
            <p:nvPr userDrawn="1"/>
          </p:nvSpPr>
          <p:spPr bwMode="auto"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4" name="IncorrectBar3"/>
            <p:cNvSpPr/>
            <p:nvPr userDrawn="1"/>
          </p:nvSpPr>
          <p:spPr bwMode="auto"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7" name="IncorrectBar4"/>
            <p:cNvSpPr/>
            <p:nvPr userDrawn="1"/>
          </p:nvSpPr>
          <p:spPr bwMode="auto"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grpSp>
        <p:nvGrpSpPr>
          <p:cNvPr id="79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56" name="XValueLabel0"/>
            <p:cNvSpPr/>
            <p:nvPr userDrawn="1"/>
          </p:nvSpPr>
          <p:spPr bwMode="auto"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</a:rPr>
                <a:t>A*</a:t>
              </a:r>
            </a:p>
          </p:txBody>
        </p:sp>
        <p:sp>
          <p:nvSpPr>
            <p:cNvPr id="59" name="XValueLabel1"/>
            <p:cNvSpPr/>
            <p:nvPr userDrawn="1"/>
          </p:nvSpPr>
          <p:spPr bwMode="auto"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</a:rPr>
                <a:t>B*</a:t>
              </a:r>
            </a:p>
          </p:txBody>
        </p:sp>
        <p:sp>
          <p:nvSpPr>
            <p:cNvPr id="62" name="XValueLabel2"/>
            <p:cNvSpPr/>
            <p:nvPr userDrawn="1"/>
          </p:nvSpPr>
          <p:spPr bwMode="auto"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</a:rPr>
                <a:t>C</a:t>
              </a:r>
            </a:p>
          </p:txBody>
        </p:sp>
        <p:sp>
          <p:nvSpPr>
            <p:cNvPr id="65" name="XValueLabel3"/>
            <p:cNvSpPr/>
            <p:nvPr userDrawn="1"/>
          </p:nvSpPr>
          <p:spPr bwMode="auto"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</a:rPr>
                <a:t>D</a:t>
              </a:r>
            </a:p>
          </p:txBody>
        </p:sp>
        <p:sp>
          <p:nvSpPr>
            <p:cNvPr id="68" name="XValueLabel4"/>
            <p:cNvSpPr/>
            <p:nvPr userDrawn="1"/>
          </p:nvSpPr>
          <p:spPr bwMode="auto"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</a:rPr>
                <a:t>E</a:t>
              </a:r>
            </a:p>
          </p:txBody>
        </p:sp>
      </p:grpSp>
      <p:grpSp>
        <p:nvGrpSpPr>
          <p:cNvPr id="82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69" name="XAxisLine"/>
            <p:cNvCxnSpPr/>
            <p:nvPr userDrawn="1"/>
          </p:nvCxnSpPr>
          <p:spPr bwMode="auto">
            <a:xfrm>
              <a:off x="889000" y="5715000"/>
              <a:ext cx="8001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YAxisLine"/>
            <p:cNvCxnSpPr/>
            <p:nvPr userDrawn="1"/>
          </p:nvCxnSpPr>
          <p:spPr bwMode="auto">
            <a:xfrm>
              <a:off x="1016000" y="1587500"/>
              <a:ext cx="0" cy="41275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YAxisTick0"/>
            <p:cNvCxnSpPr/>
            <p:nvPr userDrawn="1"/>
          </p:nvCxnSpPr>
          <p:spPr bwMode="auto">
            <a:xfrm>
              <a:off x="889000" y="571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YAxisTick1"/>
            <p:cNvCxnSpPr/>
            <p:nvPr userDrawn="1"/>
          </p:nvCxnSpPr>
          <p:spPr bwMode="auto">
            <a:xfrm>
              <a:off x="889000" y="444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YAxisTick2"/>
            <p:cNvCxnSpPr/>
            <p:nvPr userDrawn="1"/>
          </p:nvCxnSpPr>
          <p:spPr bwMode="auto">
            <a:xfrm>
              <a:off x="889000" y="317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YAxisTick3"/>
            <p:cNvCxnSpPr/>
            <p:nvPr userDrawn="1"/>
          </p:nvCxnSpPr>
          <p:spPr bwMode="auto">
            <a:xfrm>
              <a:off x="889000" y="190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0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72" name="YValueLabel0"/>
            <p:cNvSpPr/>
            <p:nvPr userDrawn="1"/>
          </p:nvSpPr>
          <p:spPr bwMode="auto"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</a:rPr>
                <a:t>0</a:t>
              </a:r>
            </a:p>
          </p:txBody>
        </p:sp>
        <p:sp>
          <p:nvSpPr>
            <p:cNvPr id="74" name="YValueLabel1"/>
            <p:cNvSpPr/>
            <p:nvPr userDrawn="1"/>
          </p:nvSpPr>
          <p:spPr bwMode="auto"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</a:rPr>
                <a:t>1</a:t>
              </a:r>
            </a:p>
          </p:txBody>
        </p:sp>
        <p:sp>
          <p:nvSpPr>
            <p:cNvPr id="76" name="YValueLabel2"/>
            <p:cNvSpPr/>
            <p:nvPr userDrawn="1"/>
          </p:nvSpPr>
          <p:spPr bwMode="auto"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</a:rPr>
                <a:t>2</a:t>
              </a:r>
            </a:p>
          </p:txBody>
        </p:sp>
        <p:sp>
          <p:nvSpPr>
            <p:cNvPr id="78" name="YValueLabel3"/>
            <p:cNvSpPr/>
            <p:nvPr userDrawn="1"/>
          </p:nvSpPr>
          <p:spPr bwMode="auto"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itchFamily="66" charset="0"/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2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012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9012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013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9013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9013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3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3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013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3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3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0140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9014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4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4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4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4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4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4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4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014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9015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15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9015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9015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0155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9015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5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5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5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6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6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6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6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9016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QuestionShape"/>
          <p:cNvSpPr/>
          <p:nvPr userDrawn="1"/>
        </p:nvSpPr>
        <p:spPr bwMode="auto">
          <a:xfrm>
            <a:off x="127000" y="127000"/>
            <a:ext cx="889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4400">
                <a:latin typeface="+mj-lt"/>
                <a:ea typeface="+mj-ea"/>
                <a:cs typeface="+mj-cs"/>
              </a:rPr>
              <a:t>iRespond Question Master</a:t>
            </a:r>
          </a:p>
        </p:txBody>
      </p:sp>
      <p:sp>
        <p:nvSpPr>
          <p:cNvPr id="3" name="AShape"/>
          <p:cNvSpPr/>
          <p:nvPr userDrawn="1"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>
                <a:latin typeface="+mn-lt"/>
              </a:rPr>
              <a:t>A.) Response A</a:t>
            </a:r>
          </a:p>
        </p:txBody>
      </p:sp>
      <p:sp>
        <p:nvSpPr>
          <p:cNvPr id="4" name="BShape"/>
          <p:cNvSpPr/>
          <p:nvPr userDrawn="1"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>
                <a:latin typeface="+mn-lt"/>
              </a:rPr>
              <a:t>B.) Response B</a:t>
            </a:r>
          </a:p>
        </p:txBody>
      </p:sp>
      <p:sp>
        <p:nvSpPr>
          <p:cNvPr id="5" name="CShape"/>
          <p:cNvSpPr/>
          <p:nvPr userDrawn="1"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>
                <a:latin typeface="+mn-lt"/>
              </a:rPr>
              <a:t>C.) Response C</a:t>
            </a:r>
          </a:p>
        </p:txBody>
      </p:sp>
      <p:sp>
        <p:nvSpPr>
          <p:cNvPr id="6" name="DShape"/>
          <p:cNvSpPr/>
          <p:nvPr userDrawn="1"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>
                <a:latin typeface="+mn-lt"/>
              </a:rPr>
              <a:t>D.) Response D</a:t>
            </a:r>
          </a:p>
        </p:txBody>
      </p:sp>
      <p:sp>
        <p:nvSpPr>
          <p:cNvPr id="7" name="EShape"/>
          <p:cNvSpPr/>
          <p:nvPr userDrawn="1"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3200">
                <a:latin typeface="+mn-lt"/>
              </a:rPr>
              <a:t>E.) Response E</a:t>
            </a:r>
          </a:p>
        </p:txBody>
      </p:sp>
      <p:sp>
        <p:nvSpPr>
          <p:cNvPr id="8" name="Percent"/>
          <p:cNvSpPr/>
          <p:nvPr userDrawn="1"/>
        </p:nvSpPr>
        <p:spPr bwMode="auto"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Percent Complete 100%</a:t>
            </a:r>
          </a:p>
        </p:txBody>
      </p:sp>
      <p:sp>
        <p:nvSpPr>
          <p:cNvPr id="9" name="Timer"/>
          <p:cNvSpPr/>
          <p:nvPr userDrawn="1"/>
        </p:nvSpPr>
        <p:spPr bwMode="auto"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vimeo.com/19581753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95817535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mailto:Chelsey.raines@cobbk12.or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DiMoehAeOU" TargetMode="Externa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Attendance%20Protocol%202019-2020.doc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nected.mcgraw-hill.com/" TargetMode="External"/><Relationship Id="rId2" Type="http://schemas.openxmlformats.org/officeDocument/2006/relationships/hyperlink" Target="https://www.spellingcit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4th%20Grade%20Expectations%20PowerPoint%202019-2020.ppt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2133600"/>
          </a:xfrm>
        </p:spPr>
        <p:txBody>
          <a:bodyPr/>
          <a:lstStyle/>
          <a:p>
            <a:r>
              <a:rPr lang="en-US" sz="6000" dirty="0"/>
              <a:t>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/>
              <a:t>On your child’s desk is a quiz about your kiddo.  Feel free to answer it!  I promise it’s not for </a:t>
            </a:r>
            <a:r>
              <a:rPr lang="en-US"/>
              <a:t>a grade. </a:t>
            </a:r>
            <a:r>
              <a:rPr lang="en-US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1200" y="457200"/>
            <a:ext cx="510540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Welcome!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37860"/>
            <a:ext cx="5181600" cy="3772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871" y="4419600"/>
            <a:ext cx="2780071" cy="23605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482" y="4454386"/>
            <a:ext cx="2927556" cy="2311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3320" y="4461761"/>
            <a:ext cx="2958280" cy="2288938"/>
          </a:xfrm>
          <a:prstGeom prst="rect">
            <a:avLst/>
          </a:prstGeom>
        </p:spPr>
      </p:pic>
      <p:cxnSp>
        <p:nvCxnSpPr>
          <p:cNvPr id="9" name="Straight Connector 8"/>
          <p:cNvCxnSpPr>
            <a:stCxn id="4" idx="2"/>
            <a:endCxn id="5" idx="0"/>
          </p:cNvCxnSpPr>
          <p:nvPr/>
        </p:nvCxnSpPr>
        <p:spPr bwMode="auto">
          <a:xfrm flipH="1">
            <a:off x="1353165" y="3810000"/>
            <a:ext cx="3142635" cy="609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2"/>
            <a:endCxn id="7" idx="0"/>
          </p:cNvCxnSpPr>
          <p:nvPr/>
        </p:nvCxnSpPr>
        <p:spPr bwMode="auto">
          <a:xfrm>
            <a:off x="4495800" y="3810000"/>
            <a:ext cx="3016660" cy="6517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4" idx="2"/>
          </p:cNvCxnSpPr>
          <p:nvPr/>
        </p:nvCxnSpPr>
        <p:spPr bwMode="auto">
          <a:xfrm>
            <a:off x="4495800" y="3810000"/>
            <a:ext cx="0" cy="60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16466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1000"/>
            <a:ext cx="7696200" cy="6019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Growth Mindset</a:t>
            </a:r>
          </a:p>
          <a:p>
            <a:pPr marL="0" indent="0" algn="ctr">
              <a:buNone/>
            </a:pP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>
              <a:hlinkClick r:id="rId2"/>
            </a:endParaRPr>
          </a:p>
          <a:p>
            <a:pPr algn="ctr"/>
            <a:endParaRPr lang="en-US" dirty="0">
              <a:hlinkClick r:id="rId2"/>
            </a:endParaRPr>
          </a:p>
          <a:p>
            <a:pPr algn="ctr"/>
            <a:endParaRPr lang="en-US" dirty="0">
              <a:hlinkClick r:id="rId2"/>
            </a:endParaRPr>
          </a:p>
          <a:p>
            <a:pPr marL="0" indent="0" algn="ctr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035" y="990600"/>
            <a:ext cx="6135730" cy="460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20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381000"/>
            <a:ext cx="8382000" cy="1600200"/>
          </a:xfrm>
        </p:spPr>
        <p:txBody>
          <a:bodyPr/>
          <a:lstStyle/>
          <a:p>
            <a:r>
              <a:rPr lang="en-US" sz="4000" dirty="0"/>
              <a:t>Voyage </a:t>
            </a:r>
            <a:br>
              <a:rPr lang="en-US" sz="4000" dirty="0"/>
            </a:br>
            <a:r>
              <a:rPr lang="en-US" sz="4000" dirty="0"/>
              <a:t>Character Education Program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81200"/>
            <a:ext cx="4648200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2479238"/>
            <a:ext cx="304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Self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Trustworthy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Independence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Appreciation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Loyalty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1094" y="4879895"/>
            <a:ext cx="3358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dirty="0">
                <a:hlinkClick r:id="rId3"/>
              </a:rPr>
              <a:t>Character Education: Voyage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17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382000" cy="914400"/>
          </a:xfrm>
        </p:spPr>
        <p:txBody>
          <a:bodyPr/>
          <a:lstStyle/>
          <a:p>
            <a:r>
              <a:rPr lang="en-US" sz="2800" b="1" dirty="0"/>
              <a:t>Odds and Ends and Everything in Between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1534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Grading Scale: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100" dirty="0"/>
              <a:t>	A=100-90  B=89-80  C=79-74  D=73-70   F=69 &amp; below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Synergy/</a:t>
            </a:r>
            <a:r>
              <a:rPr lang="en-US" sz="2100" dirty="0" err="1"/>
              <a:t>ParentVue</a:t>
            </a:r>
            <a:r>
              <a:rPr lang="en-US" sz="2100" dirty="0"/>
              <a:t>-You can sign up for this in the lobby</a:t>
            </a:r>
            <a:r>
              <a:rPr lang="en-US" sz="2100" b="1" dirty="0"/>
              <a:t> tonight</a:t>
            </a:r>
            <a:r>
              <a:rPr lang="en-US" sz="2100" dirty="0"/>
              <a:t>. You must have photo ID and be the one who enrolled your child.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Computer Lab will start soon. Our day is Monday. </a:t>
            </a:r>
          </a:p>
          <a:p>
            <a:r>
              <a:rPr lang="en-US" sz="2100" dirty="0"/>
              <a:t>Picture Day is Wednesday, August 14</a:t>
            </a:r>
            <a:r>
              <a:rPr lang="en-US" sz="2100" baseline="30000" dirty="0"/>
              <a:t>th</a:t>
            </a:r>
            <a:r>
              <a:rPr lang="en-US" sz="2100" dirty="0"/>
              <a:t>. </a:t>
            </a:r>
            <a:endParaRPr lang="en-US" sz="2100" baseline="30000" dirty="0"/>
          </a:p>
          <a:p>
            <a:pPr>
              <a:lnSpc>
                <a:spcPct val="90000"/>
              </a:lnSpc>
            </a:pPr>
            <a:r>
              <a:rPr lang="en-US" sz="2000" dirty="0"/>
              <a:t>4</a:t>
            </a:r>
            <a:r>
              <a:rPr lang="en-US" sz="2000" baseline="30000" dirty="0"/>
              <a:t>th</a:t>
            </a:r>
            <a:r>
              <a:rPr lang="en-US" sz="2000" dirty="0"/>
              <a:t> Grade Activities Letter will go home soon. </a:t>
            </a:r>
            <a:r>
              <a:rPr lang="en-US" sz="2000" dirty="0">
                <a:sym typeface="Wingdings" pitchFamily="2" charset="2"/>
              </a:rPr>
              <a:t> Please don’t mark in the “Office Use Only” section of the envelope.  I’ll send home missing paperwork at that time.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ym typeface="Wingdings" pitchFamily="2" charset="2"/>
              </a:rPr>
              <a:t>Maureen </a:t>
            </a:r>
            <a:r>
              <a:rPr lang="en-US" sz="2000" dirty="0" err="1">
                <a:sym typeface="Wingdings" pitchFamily="2" charset="2"/>
              </a:rPr>
              <a:t>Jardin</a:t>
            </a:r>
            <a:r>
              <a:rPr lang="en-US" sz="2100" dirty="0"/>
              <a:t> is the school nurse.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               Georgia Bartlett is your child’s school counselor 	        this year.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100" dirty="0"/>
          </a:p>
          <a:p>
            <a:pPr marL="1371600" lvl="3" indent="0">
              <a:lnSpc>
                <a:spcPct val="90000"/>
              </a:lnSpc>
              <a:buNone/>
            </a:pPr>
            <a:endParaRPr lang="en-US" sz="1200" dirty="0"/>
          </a:p>
          <a:p>
            <a:pPr marL="1371600" lvl="3" indent="0">
              <a:lnSpc>
                <a:spcPct val="90000"/>
              </a:lnSpc>
              <a:buNone/>
            </a:pPr>
            <a:endParaRPr lang="en-US" sz="1200" dirty="0"/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2100" dirty="0"/>
          </a:p>
          <a:p>
            <a:pPr>
              <a:lnSpc>
                <a:spcPct val="90000"/>
              </a:lnSpc>
              <a:buNone/>
            </a:pPr>
            <a:endParaRPr lang="en-US" sz="2100" dirty="0"/>
          </a:p>
          <a:p>
            <a:pPr>
              <a:lnSpc>
                <a:spcPct val="90000"/>
              </a:lnSpc>
            </a:pPr>
            <a:endParaRPr lang="en-US" sz="2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Teachers…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Target Tuesday-Mrs. Carothers, Mrs. Payne or Mrs. Costello</a:t>
            </a:r>
          </a:p>
          <a:p>
            <a:r>
              <a:rPr lang="en-US" sz="2000" dirty="0"/>
              <a:t>Music- Dr. Thomas-Lee</a:t>
            </a:r>
          </a:p>
          <a:p>
            <a:r>
              <a:rPr lang="en-US" sz="2000" dirty="0"/>
              <a:t>Spanish- Mrs. Gonzalez</a:t>
            </a:r>
          </a:p>
          <a:p>
            <a:r>
              <a:rPr lang="en-US" sz="2000" dirty="0"/>
              <a:t>Art- Mrs. Ralph</a:t>
            </a:r>
          </a:p>
          <a:p>
            <a:r>
              <a:rPr lang="en-US" sz="2000" dirty="0" err="1"/>
              <a:t>iLab</a:t>
            </a:r>
            <a:r>
              <a:rPr lang="en-US" sz="2000" dirty="0"/>
              <a:t> (innovative lab)- Mrs. Courant</a:t>
            </a:r>
          </a:p>
          <a:p>
            <a:r>
              <a:rPr lang="en-US" sz="2000" dirty="0"/>
              <a:t>PE- Coach </a:t>
            </a:r>
            <a:r>
              <a:rPr lang="en-US" sz="2000" dirty="0" err="1"/>
              <a:t>Dinic</a:t>
            </a:r>
            <a:endParaRPr lang="en-US" sz="2000" dirty="0"/>
          </a:p>
          <a:p>
            <a:endParaRPr lang="en-US" sz="2000" dirty="0"/>
          </a:p>
          <a:p>
            <a:r>
              <a:rPr lang="en-US" sz="4000" dirty="0">
                <a:solidFill>
                  <a:schemeClr val="tx2"/>
                </a:solidFill>
              </a:rPr>
              <a:t>A little about behavior during Specials…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085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716" y="533400"/>
            <a:ext cx="6870700" cy="1600200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0716" y="228600"/>
            <a:ext cx="7239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/>
              <a:t>Transportation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Please send in a note.  Your child cannot leave school an alternate way without notifying the school of the change.  Emails, texts </a:t>
            </a:r>
            <a:r>
              <a:rPr lang="en-US" b="1" u="sng" dirty="0"/>
              <a:t>CAN’T</a:t>
            </a:r>
            <a:r>
              <a:rPr lang="en-US" dirty="0"/>
              <a:t> be accepted. Call the office before 1:45 if there is a sudden change.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 Riders vs. Walkers-Please do not park and walk in to get your children, please use the car line if you are driving to pick up your child.        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do not </a:t>
            </a:r>
            <a:r>
              <a:rPr lang="en-US" u="sng" dirty="0"/>
              <a:t>drive</a:t>
            </a:r>
            <a:r>
              <a:rPr lang="en-US" dirty="0"/>
              <a:t> into the bus port to drop off children in the mornings.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sign in at the office and get a visitors badge.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don’t ask staff or students to open the door.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2:45, students and/or parents cannot return to                           	  the classrooms.</a:t>
            </a:r>
          </a:p>
        </p:txBody>
      </p:sp>
    </p:spTree>
    <p:extLst>
      <p:ext uri="{BB962C8B-B14F-4D97-AF65-F5344CB8AC3E}">
        <p14:creationId xmlns:p14="http://schemas.microsoft.com/office/powerpoint/2010/main" val="404520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742949" y="228603"/>
            <a:ext cx="6870700" cy="914400"/>
          </a:xfrm>
        </p:spPr>
        <p:txBody>
          <a:bodyPr/>
          <a:lstStyle/>
          <a:p>
            <a:r>
              <a:rPr lang="en-US" dirty="0"/>
              <a:t>Field Trips</a:t>
            </a:r>
          </a:p>
        </p:txBody>
      </p:sp>
      <p:pic>
        <p:nvPicPr>
          <p:cNvPr id="96267" name="Picture 11" descr="Picture 03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573469"/>
            <a:ext cx="2336800" cy="1752600"/>
          </a:xfrm>
        </p:spPr>
      </p:pic>
      <p:pic>
        <p:nvPicPr>
          <p:cNvPr id="1026" name="Picture 2" descr="C:\Users\sja16484\Desktop\408134_2666759904086_1526834729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710" y="1549041"/>
            <a:ext cx="198602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091" y="5215705"/>
            <a:ext cx="3171825" cy="1438275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394382"/>
            <a:ext cx="2328609" cy="1746457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75" y="1617254"/>
            <a:ext cx="1971675" cy="156210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988DB5-A5EE-4758-A7FA-151CA99025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392" y="3795338"/>
            <a:ext cx="3686175" cy="1228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/>
              <a:t>Fourth Grade is F-U-N!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1828800"/>
            <a:ext cx="2800350" cy="37338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1828799"/>
            <a:ext cx="3048001" cy="2286001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0" y="4343400"/>
            <a:ext cx="2343150" cy="2343150"/>
          </a:xfrm>
        </p:spPr>
      </p:pic>
      <p:sp>
        <p:nvSpPr>
          <p:cNvPr id="3" name="TextBox 2"/>
          <p:cNvSpPr txBox="1"/>
          <p:nvPr/>
        </p:nvSpPr>
        <p:spPr>
          <a:xfrm rot="20076467">
            <a:off x="237202" y="3437934"/>
            <a:ext cx="147108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STEM! </a:t>
            </a:r>
          </a:p>
        </p:txBody>
      </p:sp>
    </p:spTree>
    <p:extLst>
      <p:ext uri="{BB962C8B-B14F-4D97-AF65-F5344CB8AC3E}">
        <p14:creationId xmlns:p14="http://schemas.microsoft.com/office/powerpoint/2010/main" val="3713446374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620000" cy="1066800"/>
          </a:xfrm>
        </p:spPr>
        <p:txBody>
          <a:bodyPr/>
          <a:lstStyle/>
          <a:p>
            <a:pPr algn="l"/>
            <a:r>
              <a:rPr lang="en-US" sz="3400" b="1" dirty="0"/>
              <a:t>Communication and Closing Remarks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610600" cy="5562600"/>
          </a:xfrm>
        </p:spPr>
        <p:txBody>
          <a:bodyPr/>
          <a:lstStyle/>
          <a:p>
            <a:pPr algn="ctr">
              <a:buFontTx/>
              <a:buNone/>
            </a:pPr>
            <a:endParaRPr lang="en-US" sz="2400" dirty="0"/>
          </a:p>
          <a:p>
            <a:pPr algn="ctr">
              <a:buFontTx/>
              <a:buNone/>
            </a:pPr>
            <a:r>
              <a:rPr lang="en-US" sz="2400" dirty="0"/>
              <a:t>Please feel free to contact me at any time</a:t>
            </a:r>
          </a:p>
          <a:p>
            <a:pPr algn="ctr">
              <a:buFontTx/>
              <a:buNone/>
            </a:pPr>
            <a:r>
              <a:rPr lang="en-US" sz="2400" dirty="0"/>
              <a:t>at </a:t>
            </a:r>
            <a:r>
              <a:rPr lang="en-US" sz="2400" dirty="0">
                <a:hlinkClick r:id="rId2"/>
              </a:rPr>
              <a:t>Chelsey.raines@cobbk12.org</a:t>
            </a:r>
            <a:r>
              <a:rPr lang="en-US" sz="2400" dirty="0"/>
              <a:t>    </a:t>
            </a:r>
          </a:p>
          <a:p>
            <a:pPr algn="ctr">
              <a:buFontTx/>
              <a:buNone/>
            </a:pPr>
            <a:r>
              <a:rPr lang="en-US" sz="2400" dirty="0"/>
              <a:t>Get updates via text: </a:t>
            </a:r>
          </a:p>
          <a:p>
            <a:pPr algn="ctr">
              <a:buFontTx/>
              <a:buNone/>
            </a:pPr>
            <a:r>
              <a:rPr lang="en-US" sz="2800" dirty="0"/>
              <a:t>Education is a three-part system:</a:t>
            </a:r>
          </a:p>
          <a:p>
            <a:pPr algn="ctr">
              <a:buFontTx/>
              <a:buNone/>
            </a:pPr>
            <a:r>
              <a:rPr lang="en-US" sz="2800" dirty="0"/>
              <a:t>your child, the parents and the teacher.</a:t>
            </a:r>
          </a:p>
          <a:p>
            <a:pPr algn="ctr">
              <a:buFontTx/>
              <a:buNone/>
            </a:pPr>
            <a:endParaRPr lang="en-US" sz="2800" dirty="0"/>
          </a:p>
          <a:p>
            <a:pPr algn="ctr">
              <a:buFontTx/>
              <a:buNone/>
            </a:pPr>
            <a:endParaRPr lang="en-US" sz="2800" dirty="0"/>
          </a:p>
          <a:p>
            <a:pPr algn="ctr">
              <a:buFontTx/>
              <a:buNone/>
            </a:pPr>
            <a:endParaRPr lang="en-US" sz="2800" dirty="0"/>
          </a:p>
          <a:p>
            <a:pPr algn="ctr">
              <a:buFontTx/>
              <a:buNone/>
            </a:pPr>
            <a:endParaRPr lang="en-US" sz="2800" dirty="0"/>
          </a:p>
          <a:p>
            <a:pPr algn="ctr">
              <a:buFontTx/>
              <a:buNone/>
            </a:pPr>
            <a:endParaRPr lang="en-US" sz="2800" dirty="0"/>
          </a:p>
          <a:p>
            <a:pPr algn="ctr">
              <a:buFontTx/>
              <a:buNone/>
            </a:pPr>
            <a:endParaRPr lang="en-US" sz="2800" dirty="0"/>
          </a:p>
          <a:p>
            <a:pPr algn="ctr">
              <a:buFontTx/>
              <a:buNone/>
            </a:pPr>
            <a:endParaRPr lang="en-US" sz="2800" dirty="0"/>
          </a:p>
          <a:p>
            <a:pPr algn="ctr">
              <a:buFontTx/>
              <a:buNone/>
            </a:pPr>
            <a:endParaRPr lang="en-US" sz="2800" dirty="0"/>
          </a:p>
        </p:txBody>
      </p:sp>
      <p:pic>
        <p:nvPicPr>
          <p:cNvPr id="2" name="Picture 2" descr="C:\Users\sja16484\Desktop\64302_10200637970287541_724598274_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759401"/>
            <a:ext cx="5181600" cy="194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11300"/>
            <a:ext cx="8382000" cy="22733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Thank you for coming to Open House!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Have a great evening!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854700"/>
            <a:ext cx="8534400" cy="1003300"/>
          </a:xfrm>
        </p:spPr>
        <p:txBody>
          <a:bodyPr/>
          <a:lstStyle/>
          <a:p>
            <a:r>
              <a:rPr lang="en-US" sz="3000" b="1" dirty="0"/>
              <a:t>Teamwork makes a dream work!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438400"/>
            <a:ext cx="6400800" cy="1600200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latin typeface="Gypsy" pitchFamily="2" charset="0"/>
              </a:rPr>
              <a:t>Welcome to Open House! </a:t>
            </a:r>
            <a:br>
              <a:rPr lang="en-US" sz="3600" b="1" dirty="0">
                <a:solidFill>
                  <a:schemeClr val="tx1"/>
                </a:solidFill>
                <a:latin typeface="Gypsy" pitchFamily="2" charset="0"/>
              </a:rPr>
            </a:br>
            <a:r>
              <a:rPr lang="en-US" sz="3600" b="1" dirty="0">
                <a:solidFill>
                  <a:schemeClr val="tx1"/>
                </a:solidFill>
                <a:latin typeface="Gypsy" pitchFamily="2" charset="0"/>
              </a:rPr>
              <a:t> Team Raines </a:t>
            </a:r>
            <a:br>
              <a:rPr lang="en-US" sz="3600" b="1" dirty="0">
                <a:solidFill>
                  <a:schemeClr val="tx1"/>
                </a:solidFill>
                <a:latin typeface="Gypsy" pitchFamily="2" charset="0"/>
              </a:rPr>
            </a:br>
            <a:r>
              <a:rPr lang="en-US" sz="3600" b="1" dirty="0">
                <a:solidFill>
                  <a:schemeClr val="tx1"/>
                </a:solidFill>
                <a:latin typeface="Gypsy" pitchFamily="2" charset="0"/>
              </a:rPr>
              <a:t>2019-2020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Gypsy" pitchFamily="2" charset="0"/>
              </a:rPr>
              <a:t>  “Bee” excited about 4</a:t>
            </a:r>
            <a:r>
              <a:rPr lang="en-US" baseline="30000" dirty="0">
                <a:latin typeface="Gypsy" pitchFamily="2" charset="0"/>
              </a:rPr>
              <a:t>th</a:t>
            </a:r>
            <a:r>
              <a:rPr lang="en-US" dirty="0">
                <a:latin typeface="Gypsy" pitchFamily="2" charset="0"/>
              </a:rPr>
              <a:t> Grade!</a:t>
            </a:r>
          </a:p>
          <a:p>
            <a:endParaRPr lang="en-US" dirty="0">
              <a:latin typeface="Gypsy" pitchFamily="2" charset="0"/>
            </a:endParaRPr>
          </a:p>
        </p:txBody>
      </p:sp>
      <p:pic>
        <p:nvPicPr>
          <p:cNvPr id="2052" name="Picture 4" descr="MCj024077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4419600"/>
            <a:ext cx="1712913" cy="18034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7315390" y="6223000"/>
            <a:ext cx="77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hlinkClick r:id="rId3"/>
              </a:rPr>
              <a:t>music</a:t>
            </a:r>
            <a:endParaRPr lang="en-US" dirty="0"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</a:t>
            </a:r>
            <a:r>
              <a:rPr lang="en-US" sz="5000"/>
              <a:t>Welcome!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696200" cy="46482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800" dirty="0"/>
              <a:t>    </a:t>
            </a:r>
            <a:r>
              <a:rPr lang="en-US" sz="2300" dirty="0"/>
              <a:t>Thank you SO much for taking the time out of your busy schedule to come to Open House. This will be a year full of academic and personal growth for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300" dirty="0"/>
              <a:t>your child. </a:t>
            </a:r>
            <a:r>
              <a:rPr lang="en-US" sz="2300" dirty="0">
                <a:sym typeface="Wingdings" pitchFamily="2" charset="2"/>
              </a:rPr>
              <a:t></a:t>
            </a:r>
          </a:p>
          <a:p>
            <a:pPr>
              <a:lnSpc>
                <a:spcPct val="90000"/>
              </a:lnSpc>
            </a:pPr>
            <a:endParaRPr lang="en-US" sz="2300" dirty="0">
              <a:sym typeface="Wingdings" pitchFamily="2" charset="2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300" dirty="0"/>
              <a:t> </a:t>
            </a:r>
            <a:r>
              <a:rPr lang="en-US" sz="2300" u="sng" dirty="0"/>
              <a:t>Tonight’s Agenda: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/>
              <a:t>All about 4</a:t>
            </a:r>
            <a:r>
              <a:rPr lang="en-US" sz="2000" baseline="30000" dirty="0"/>
              <a:t>th</a:t>
            </a:r>
            <a:r>
              <a:rPr lang="en-US" sz="2000" dirty="0"/>
              <a:t> Grade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/>
              <a:t>Our Daily Routine                                                                                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/>
              <a:t>Fourth Grade Lingo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/>
              <a:t>Odds and Ends and Everything in Between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/>
              <a:t>Transportation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/>
              <a:t>Communication and Closing Remarks</a:t>
            </a:r>
          </a:p>
          <a:p>
            <a:pPr>
              <a:lnSpc>
                <a:spcPct val="90000"/>
              </a:lnSpc>
              <a:buFontTx/>
              <a:buChar char="o"/>
            </a:pPr>
            <a:endParaRPr lang="en-US" sz="2000" dirty="0"/>
          </a:p>
          <a:p>
            <a:pPr>
              <a:lnSpc>
                <a:spcPct val="90000"/>
              </a:lnSpc>
              <a:buFontTx/>
              <a:buNone/>
            </a:pPr>
            <a:endParaRPr lang="en-US" sz="2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55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391400" cy="1600200"/>
          </a:xfrm>
        </p:spPr>
        <p:txBody>
          <a:bodyPr/>
          <a:lstStyle/>
          <a:p>
            <a:pPr algn="ctr"/>
            <a:r>
              <a:rPr lang="en-US" dirty="0"/>
              <a:t>At Cheatham Hill…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2209800"/>
            <a:ext cx="738535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Mission: Develop the minds, hearts and spirits of champions.</a:t>
            </a:r>
          </a:p>
          <a:p>
            <a:endParaRPr lang="en-US" sz="2000" dirty="0"/>
          </a:p>
          <a:p>
            <a:r>
              <a:rPr lang="en-US" sz="2000" dirty="0"/>
              <a:t>Vision: A school of excellence where ALL students succeed.</a:t>
            </a:r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2400" dirty="0"/>
              <a:t>Every Child, Every Chance, Every Day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4267200"/>
            <a:ext cx="29622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8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    All about Fourth Grade</a:t>
            </a:r>
            <a:br>
              <a:rPr lang="en-US" sz="3000" dirty="0"/>
            </a:br>
            <a:r>
              <a:rPr lang="en-US" sz="3000" dirty="0"/>
              <a:t>     “Teamwork makes a dream work!”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696200" cy="3657600"/>
          </a:xfrm>
        </p:spPr>
        <p:txBody>
          <a:bodyPr/>
          <a:lstStyle/>
          <a:p>
            <a:r>
              <a:rPr lang="en-US" sz="2300" dirty="0"/>
              <a:t>This is a transitional year, not just a “review” year.</a:t>
            </a:r>
          </a:p>
          <a:p>
            <a:r>
              <a:rPr lang="en-US" sz="2300" dirty="0"/>
              <a:t>Check agenda and work nightly.</a:t>
            </a:r>
          </a:p>
          <a:p>
            <a:r>
              <a:rPr lang="en-US" sz="2300" dirty="0"/>
              <a:t>Homework is due at 7:50.  Please do not bring                                your child’s homework to school.  They need to learn to be responsible for their work.  </a:t>
            </a:r>
          </a:p>
          <a:p>
            <a:r>
              <a:rPr lang="en-US" sz="2300" dirty="0"/>
              <a:t>Please keep absences to a minimum. We cover an immense amount of content each day.  Please try to make appointments as late as you can. </a:t>
            </a:r>
          </a:p>
          <a:p>
            <a:pPr>
              <a:buFontTx/>
              <a:buNone/>
            </a:pPr>
            <a:endParaRPr lang="en-US" sz="2300" dirty="0"/>
          </a:p>
          <a:p>
            <a:pPr>
              <a:buFontTx/>
              <a:buNone/>
            </a:pPr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75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F10F5C-AA79-4A3B-8DA9-352D27AE5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2424"/>
            <a:ext cx="7696200" cy="50025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209C6E-E885-48CA-A6CB-3DF69943EAE7}"/>
              </a:ext>
            </a:extLst>
          </p:cNvPr>
          <p:cNvSpPr/>
          <p:nvPr/>
        </p:nvSpPr>
        <p:spPr>
          <a:xfrm>
            <a:off x="1981200" y="54864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 action="ppaction://hlinkfile"/>
              </a:rPr>
              <a:t>Attendance Protocol 2019-2020.docx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375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011238"/>
          </a:xfrm>
        </p:spPr>
        <p:txBody>
          <a:bodyPr/>
          <a:lstStyle/>
          <a:p>
            <a:r>
              <a:rPr lang="en-US" sz="3500" dirty="0"/>
              <a:t>Our Daily Routine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232775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300" dirty="0"/>
              <a:t>School starts at 7:50.  Please come prepared. If your child is tardy, you must sign him/her in the office. They have to be in the classroom by 7:50.</a:t>
            </a:r>
          </a:p>
          <a:p>
            <a:pPr>
              <a:lnSpc>
                <a:spcPct val="90000"/>
              </a:lnSpc>
            </a:pPr>
            <a:r>
              <a:rPr lang="en-US" sz="2300" b="1" dirty="0"/>
              <a:t>Class work-</a:t>
            </a:r>
            <a:r>
              <a:rPr lang="en-US" sz="2300" dirty="0"/>
              <a:t>I expect 100% effort!</a:t>
            </a:r>
          </a:p>
          <a:p>
            <a:pPr>
              <a:lnSpc>
                <a:spcPct val="90000"/>
              </a:lnSpc>
            </a:pPr>
            <a:r>
              <a:rPr lang="en-US" sz="2300" b="1" dirty="0"/>
              <a:t>Homework-</a:t>
            </a:r>
            <a:r>
              <a:rPr lang="en-US" sz="2300" dirty="0"/>
              <a:t>Should not last over 40 minutes.  There is usually reading and math/spelling. </a:t>
            </a:r>
          </a:p>
          <a:p>
            <a:pPr>
              <a:lnSpc>
                <a:spcPct val="90000"/>
              </a:lnSpc>
            </a:pPr>
            <a:r>
              <a:rPr lang="en-US" sz="2300" b="1" dirty="0"/>
              <a:t>Makeup work-</a:t>
            </a:r>
            <a:r>
              <a:rPr lang="en-US" sz="2300" dirty="0"/>
              <a:t> How ever many days your child was absent is how many days he/she needs to make the work up.            </a:t>
            </a:r>
          </a:p>
          <a:p>
            <a:pPr>
              <a:lnSpc>
                <a:spcPct val="90000"/>
              </a:lnSpc>
            </a:pPr>
            <a:r>
              <a:rPr lang="en-US" sz="2300" b="1" dirty="0"/>
              <a:t>Lunch</a:t>
            </a:r>
            <a:r>
              <a:rPr lang="en-US" sz="2300" dirty="0"/>
              <a:t> is at 11:34.  We have snack starting at 9:15  Please provide appropriate snacks and water    	   bottles that are spill proof.  Birthday treats are    	   welcomed at lunch time. </a:t>
            </a:r>
            <a:r>
              <a:rPr lang="en-US" sz="2300" dirty="0">
                <a:sym typeface="Wingdings" panose="05000000000000000000" pitchFamily="2" charset="2"/>
              </a:rPr>
              <a:t></a:t>
            </a:r>
            <a:endParaRPr lang="en-US" sz="23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6870700" cy="762000"/>
          </a:xfrm>
        </p:spPr>
        <p:txBody>
          <a:bodyPr/>
          <a:lstStyle/>
          <a:p>
            <a:r>
              <a:rPr lang="en-US" dirty="0"/>
              <a:t>Fourth Grade Lingo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86465"/>
            <a:ext cx="80772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Class blog 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Spelling-Differentiated lists &amp; Spelling City </a:t>
            </a:r>
            <a:r>
              <a:rPr lang="en-US" sz="1600" dirty="0">
                <a:hlinkClick r:id="rId2"/>
              </a:rPr>
              <a:t>https://www.spellingcity.com/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2000" dirty="0"/>
              <a:t>Math workbook  </a:t>
            </a:r>
            <a:r>
              <a:rPr lang="en-US" sz="1400" u="sng" dirty="0">
                <a:hlinkClick r:id="rId3"/>
              </a:rPr>
              <a:t>www.connected.mcgraw-hill.com</a:t>
            </a:r>
            <a:r>
              <a:rPr lang="en-US" sz="1400" u="sng" dirty="0"/>
              <a:t>   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Morning Work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RI and MI assessments</a:t>
            </a:r>
          </a:p>
          <a:p>
            <a:pPr>
              <a:lnSpc>
                <a:spcPct val="80000"/>
              </a:lnSpc>
            </a:pPr>
            <a:r>
              <a:rPr lang="en-US" sz="2100" dirty="0"/>
              <a:t>Journaling-Math, Reading/ELA, Writing 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Rocket Reader Forms- Students’ responsibility to fill out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Behavior chart-sign and return on Monday. Keep work for future reference.  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</a:rPr>
              <a:t>Use the file to organize and monitor progress. </a:t>
            </a:r>
            <a:r>
              <a:rPr lang="en-US" sz="1400" dirty="0"/>
              <a:t>	 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Behavior -Champ Stars, Character Tickets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	</a:t>
            </a:r>
            <a:endParaRPr lang="en-US" sz="1200" dirty="0"/>
          </a:p>
          <a:p>
            <a:pPr>
              <a:lnSpc>
                <a:spcPct val="80000"/>
              </a:lnSpc>
            </a:pPr>
            <a:endParaRPr lang="en-US" sz="1200" dirty="0"/>
          </a:p>
          <a:p>
            <a:pPr>
              <a:lnSpc>
                <a:spcPct val="80000"/>
              </a:lnSpc>
            </a:pPr>
            <a:endParaRPr lang="en-US" sz="1200" dirty="0"/>
          </a:p>
          <a:p>
            <a:pPr>
              <a:lnSpc>
                <a:spcPct val="80000"/>
              </a:lnSpc>
            </a:pPr>
            <a:r>
              <a:rPr lang="en-US" sz="400" dirty="0"/>
              <a:t>	  </a:t>
            </a:r>
          </a:p>
          <a:p>
            <a:pPr>
              <a:lnSpc>
                <a:spcPct val="80000"/>
              </a:lnSpc>
            </a:pPr>
            <a:endParaRPr lang="en-US" sz="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5257800"/>
            <a:ext cx="774700" cy="821651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7696200" cy="5410200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b="1" kern="1200" dirty="0">
                <a:solidFill>
                  <a:prstClr val="black"/>
                </a:solidFill>
                <a:latin typeface="Calibri"/>
              </a:rPr>
              <a:t>A Little More about Behavior…</a:t>
            </a:r>
            <a:endParaRPr lang="en-US" sz="2800" kern="1200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buNone/>
            </a:pPr>
            <a:r>
              <a:rPr lang="en-US" sz="2000" kern="1200" dirty="0">
                <a:solidFill>
                  <a:prstClr val="black"/>
                </a:solidFill>
                <a:latin typeface="Calibri"/>
              </a:rPr>
              <a:t>I believe that everyone can and will succeed in </a:t>
            </a:r>
          </a:p>
          <a:p>
            <a:pPr marL="0" lvl="0" indent="0">
              <a:buNone/>
            </a:pPr>
            <a:r>
              <a:rPr lang="en-US" sz="2000" kern="1200" dirty="0">
                <a:solidFill>
                  <a:prstClr val="black"/>
                </a:solidFill>
                <a:latin typeface="Calibri"/>
              </a:rPr>
              <a:t>My class.  I hold my students to high expectations.  </a:t>
            </a:r>
          </a:p>
          <a:p>
            <a:pPr marL="0" lvl="0" indent="0">
              <a:buNone/>
            </a:pPr>
            <a:r>
              <a:rPr lang="en-US" sz="2000" kern="1200" dirty="0">
                <a:solidFill>
                  <a:prstClr val="black"/>
                </a:solidFill>
                <a:latin typeface="Calibri"/>
              </a:rPr>
              <a:t>I expect ALL students to come ready to learn!  </a:t>
            </a:r>
          </a:p>
          <a:p>
            <a:pPr marL="0" lvl="0" indent="0">
              <a:buNone/>
            </a:pPr>
            <a:r>
              <a:rPr lang="en-US" sz="2000" kern="1200" dirty="0">
                <a:solidFill>
                  <a:prstClr val="black"/>
                </a:solidFill>
                <a:latin typeface="Calibri"/>
              </a:rPr>
              <a:t>Disruptive behavior will not be tolerated. Each and every one of us is </a:t>
            </a:r>
          </a:p>
          <a:p>
            <a:pPr marL="0" lvl="0" indent="0">
              <a:buNone/>
            </a:pPr>
            <a:r>
              <a:rPr lang="en-US" sz="2000" kern="1200" dirty="0">
                <a:solidFill>
                  <a:prstClr val="black"/>
                </a:solidFill>
                <a:latin typeface="Calibri"/>
              </a:rPr>
              <a:t>responsible for our own actions.  Remember, every action has a </a:t>
            </a:r>
          </a:p>
          <a:p>
            <a:pPr marL="0" lvl="0" indent="0">
              <a:buNone/>
            </a:pPr>
            <a:r>
              <a:rPr lang="en-US" sz="2000" kern="1200" dirty="0">
                <a:solidFill>
                  <a:prstClr val="black"/>
                </a:solidFill>
                <a:latin typeface="Calibri"/>
              </a:rPr>
              <a:t>consequence-both the good and the bad.</a:t>
            </a:r>
          </a:p>
          <a:p>
            <a:pPr marL="0" lvl="0" indent="0">
              <a:buNone/>
            </a:pPr>
            <a:endParaRPr lang="en-US" sz="2000" kern="1200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r>
              <a:rPr lang="en-US" sz="1600" kern="1200" dirty="0">
                <a:solidFill>
                  <a:prstClr val="black"/>
                </a:solidFill>
                <a:latin typeface="Calibri"/>
              </a:rPr>
              <a:t>The school wide behavior plan will be used in my classroom.  Students who misbehave will face the following consequences.  First, he/she will first be given a warning.  Then, there’ll be a teacher/student conference and a consequence such as a seat change or time out at recess. If the misbehavior continues, next will </a:t>
            </a:r>
            <a:r>
              <a:rPr lang="en-US" sz="1600" kern="1200" dirty="0">
                <a:latin typeface="Calibri" panose="020F0502020204030204" pitchFamily="34" charset="0"/>
                <a:cs typeface="Calibri" panose="020F0502020204030204" pitchFamily="34" charset="0"/>
              </a:rPr>
              <a:t>be an infraction/parent phone call or email. Additional misbehavior will result in a second and/or third infraction. These can happen over the course of time-not all in a day necessarily.  The fourth infraction will result in an office referral.</a:t>
            </a:r>
            <a:endParaRPr lang="en-US" sz="18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2000" kern="1200" dirty="0">
                <a:solidFill>
                  <a:prstClr val="black"/>
                </a:solidFill>
                <a:latin typeface="Calibri"/>
                <a:hlinkClick r:id="rId2" action="ppaction://hlinkpres?slideindex=1&amp;slidetitle="/>
              </a:rPr>
              <a:t>		4th Grade Expectations PowerPoint 2019-2020.pptx</a:t>
            </a:r>
            <a:endParaRPr lang="en-US" sz="1600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810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7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GraphMaster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QuestionMaster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FD5B40CC20934FBE02B9BFEDA731E6" ma:contentTypeVersion="8" ma:contentTypeDescription="Create a new document." ma:contentTypeScope="" ma:versionID="e0be2196df8208d03137df1ebcf92443">
  <xsd:schema xmlns:xsd="http://www.w3.org/2001/XMLSchema" xmlns:xs="http://www.w3.org/2001/XMLSchema" xmlns:p="http://schemas.microsoft.com/office/2006/metadata/properties" xmlns:ns3="d1bea57f-f24a-4814-8dfc-e372b91f2504" targetNamespace="http://schemas.microsoft.com/office/2006/metadata/properties" ma:root="true" ma:fieldsID="5f859b2a2d859b1566174a473cfba03a" ns3:_="">
    <xsd:import namespace="d1bea57f-f24a-4814-8dfc-e372b91f25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bea57f-f24a-4814-8dfc-e372b91f25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C4FF7BA-46A4-4599-BCB3-4381840F61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bea57f-f24a-4814-8dfc-e372b91f25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6D7562-73D2-4E92-88FE-8652725D74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49B86E-33CF-4C05-848A-3B0E4D2FCA3E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d1bea57f-f24a-4814-8dfc-e372b91f2504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1489</TotalTime>
  <Words>629</Words>
  <Application>Microsoft Office PowerPoint</Application>
  <PresentationFormat>On-screen Show (4:3)</PresentationFormat>
  <Paragraphs>137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Comic Sans MS</vt:lpstr>
      <vt:lpstr>Gypsy</vt:lpstr>
      <vt:lpstr>Crayons</vt:lpstr>
      <vt:lpstr>iRespondGraphMaster</vt:lpstr>
      <vt:lpstr>iRespondQuestionMaster</vt:lpstr>
      <vt:lpstr>   </vt:lpstr>
      <vt:lpstr>Welcome to Open House!   Team Raines  2019-2020</vt:lpstr>
      <vt:lpstr>    Welcome!</vt:lpstr>
      <vt:lpstr>At Cheatham Hill… </vt:lpstr>
      <vt:lpstr>    All about Fourth Grade      “Teamwork makes a dream work!”</vt:lpstr>
      <vt:lpstr>PowerPoint Presentation</vt:lpstr>
      <vt:lpstr>Our Daily Routine</vt:lpstr>
      <vt:lpstr>Fourth Grade Lingo</vt:lpstr>
      <vt:lpstr>PowerPoint Presentation</vt:lpstr>
      <vt:lpstr>PowerPoint Presentation</vt:lpstr>
      <vt:lpstr>PowerPoint Presentation</vt:lpstr>
      <vt:lpstr>Voyage  Character Education Program</vt:lpstr>
      <vt:lpstr>Odds and Ends and Everything in Between</vt:lpstr>
      <vt:lpstr>Other Teachers…</vt:lpstr>
      <vt:lpstr>  </vt:lpstr>
      <vt:lpstr>Field Trips</vt:lpstr>
      <vt:lpstr>Fourth Grade is F-U-N!</vt:lpstr>
      <vt:lpstr>Communication and Closing Remarks</vt:lpstr>
      <vt:lpstr>Thank you for coming to Open House! Have a great evening!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Open House!</dc:title>
  <dc:creator>Cobb County School District</dc:creator>
  <cp:lastModifiedBy>Chelsey Raines</cp:lastModifiedBy>
  <cp:revision>328</cp:revision>
  <dcterms:created xsi:type="dcterms:W3CDTF">2009-09-02T23:37:35Z</dcterms:created>
  <dcterms:modified xsi:type="dcterms:W3CDTF">2019-08-07T20:29:19Z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utoReflect">
    <vt:bool>false</vt:bool>
  </property>
  <property fmtid="{D5CDD505-2E9C-101B-9397-08002B2CF9AE}" pid="5" name="KeepGraph">
    <vt:bool>false</vt:bool>
  </property>
  <property fmtid="{D5CDD505-2E9C-101B-9397-08002B2CF9AE}" pid="6" name="ContentTypeId">
    <vt:lpwstr>0x010100BFFD5B40CC20934FBE02B9BFEDA731E6</vt:lpwstr>
  </property>
</Properties>
</file>