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K26TickTockBlocks" panose="020B0604020202020204" charset="0"/>
      <p:regular r:id="rId31"/>
    </p:embeddedFont>
    <p:embeddedFont>
      <p:font typeface="KB3AlphaREADLight" panose="020B0604020202020204" charset="0"/>
      <p:regular r:id="rId32"/>
    </p:embeddedFont>
    <p:embeddedFont>
      <p:font typeface="KB3SimpleLiving" panose="020B0604020202020204" charset="0"/>
      <p:regular r:id="rId33"/>
    </p:embeddedFont>
    <p:embeddedFont>
      <p:font typeface="KG Lego House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8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9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0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6EF1-3977-455E-AD6F-4B319F39398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314D-6895-423F-A95A-B3BDFD5B7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9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3" y="5257799"/>
            <a:ext cx="1600199" cy="16001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323052">
            <a:off x="1045621" y="961352"/>
            <a:ext cx="50177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26TickTockBlocks" panose="02000500000000000000" pitchFamily="2" charset="0"/>
              </a:rPr>
              <a:t>PHASES</a:t>
            </a:r>
          </a:p>
        </p:txBody>
      </p:sp>
      <p:sp>
        <p:nvSpPr>
          <p:cNvPr id="13" name="Rectangle 12"/>
          <p:cNvSpPr/>
          <p:nvPr/>
        </p:nvSpPr>
        <p:spPr>
          <a:xfrm rot="21323052">
            <a:off x="4018722" y="2911437"/>
            <a:ext cx="4216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26TickTockBlocks" panose="02000500000000000000" pitchFamily="2" charset="0"/>
              </a:rPr>
              <a:t>MOON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90975" y="2362200"/>
            <a:ext cx="222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of the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77633" y="4648200"/>
            <a:ext cx="63887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G Lego House" panose="02000503000000020004" pitchFamily="2" charset="0"/>
                <a:ea typeface="KB3AlphaREADLight" panose="02000303000000000000" pitchFamily="2" charset="0"/>
              </a:rPr>
              <a:t>PowerPoint &amp; Notes </a:t>
            </a:r>
          </a:p>
          <a:p>
            <a:pPr algn="ctr"/>
            <a:r>
              <a:rPr lang="en-US" sz="4400" b="1" cap="none" spc="0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G Lego House" panose="02000503000000020004" pitchFamily="2" charset="0"/>
                <a:ea typeface="KB3AlphaREADLight" panose="02000303000000000000" pitchFamily="2" charset="0"/>
              </a:rPr>
              <a:t>Set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79" y="685800"/>
            <a:ext cx="2186521" cy="22053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4739"/>
            <a:ext cx="1981200" cy="19486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</p:spTree>
    <p:extLst>
      <p:ext uri="{BB962C8B-B14F-4D97-AF65-F5344CB8AC3E}">
        <p14:creationId xmlns:p14="http://schemas.microsoft.com/office/powerpoint/2010/main" val="2227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56011" y="762000"/>
            <a:ext cx="4613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First Quarter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2075795"/>
            <a:ext cx="40335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third phase is called a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first quarter moon</a:t>
            </a:r>
            <a:r>
              <a:rPr lang="en-US" sz="28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Half of the Moon’s near side, or one quarter of the whole Moon, faces the sun.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From Earth, the quarter moon looks like half of a ball.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82513" y="762000"/>
            <a:ext cx="5360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Waxing Gibbous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1905000"/>
            <a:ext cx="39573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fourth phase is called a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waxing gibbous</a:t>
            </a:r>
            <a:r>
              <a:rPr lang="en-US" sz="28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During this phase, three-quarters of the near side gets sunlight.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This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gibbous</a:t>
            </a:r>
            <a:r>
              <a:rPr lang="en-US" sz="2800" dirty="0">
                <a:latin typeface="KB3SimpleLiving" panose="02000500000000000000" pitchFamily="2" charset="0"/>
              </a:rPr>
              <a:t> shape looks like a circle with a small bite taken out of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06031" y="762000"/>
            <a:ext cx="331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Full Moon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1905000"/>
            <a:ext cx="39573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fifth phase is called a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full moon</a:t>
            </a:r>
            <a:r>
              <a:rPr lang="en-US" sz="28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During this phase, the Moon has revolved halfway around Earth.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entire near side gets sunlight.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From Earth, this phase looks like a whole ball.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9" y="1981200"/>
            <a:ext cx="3405595" cy="34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2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72899" y="762000"/>
            <a:ext cx="5379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Waning Gibbous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1905000"/>
            <a:ext cx="39573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sixth phase is called a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waning gibbous</a:t>
            </a:r>
            <a:r>
              <a:rPr lang="en-US" sz="28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A little bit less of the Moon’s near side gets sunlight.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This waning moon looks like a circle with a small bite taken out of the right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3" y="2057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9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40791" y="762000"/>
            <a:ext cx="4644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Third Quarter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1905000"/>
            <a:ext cx="39573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seventh phase is called a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third quarter moon</a:t>
            </a:r>
            <a:r>
              <a:rPr lang="en-US" sz="28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Similar to the third phase (First Quarter), it looks like half of a ball to people on Earth.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During this phase, the left side is lit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7" y="2217198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7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01383" y="762000"/>
            <a:ext cx="5723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Waning Crescent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1797308"/>
            <a:ext cx="39573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eighth phase is called a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waning crescent</a:t>
            </a:r>
            <a:r>
              <a:rPr lang="en-US" sz="28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Similar to the second phase, they are both thin crescents.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After this phase, a new moon happens again and the phases start all over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3535" y="762000"/>
            <a:ext cx="6418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Phase of the Moon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27" y="1600200"/>
            <a:ext cx="4542747" cy="4581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3374" y="3700618"/>
            <a:ext cx="131002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new moon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waxing crescent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60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first quarter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23007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waxing gibbous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70645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full moon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510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waning gibbous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955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third quarter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510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waning crescent</a:t>
            </a:r>
          </a:p>
        </p:txBody>
      </p:sp>
      <p:sp>
        <p:nvSpPr>
          <p:cNvPr id="6" name="Oval 5"/>
          <p:cNvSpPr/>
          <p:nvPr/>
        </p:nvSpPr>
        <p:spPr>
          <a:xfrm>
            <a:off x="8305800" y="-152400"/>
            <a:ext cx="2667000" cy="70317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7241" y="3377625"/>
            <a:ext cx="8596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latin typeface="KG Lego House" panose="02000503000000020004" pitchFamily="2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225058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3535" y="762000"/>
            <a:ext cx="6418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Phase of the Moon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27" y="1600200"/>
            <a:ext cx="4542747" cy="4581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3374" y="3700618"/>
            <a:ext cx="161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60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3007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________________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370645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___________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510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_______________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955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________________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510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B3AlphaREADLight" panose="02000303000000000000" pitchFamily="2" charset="0"/>
                <a:ea typeface="KB3AlphaREADLight" panose="02000303000000000000" pitchFamily="2" charset="0"/>
              </a:rPr>
              <a:t>________________</a:t>
            </a:r>
          </a:p>
        </p:txBody>
      </p:sp>
      <p:sp>
        <p:nvSpPr>
          <p:cNvPr id="6" name="Oval 5"/>
          <p:cNvSpPr/>
          <p:nvPr/>
        </p:nvSpPr>
        <p:spPr>
          <a:xfrm>
            <a:off x="8305800" y="-152400"/>
            <a:ext cx="2667000" cy="70317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7241" y="3377625"/>
            <a:ext cx="8596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latin typeface="KG Lego House" panose="02000503000000020004" pitchFamily="2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444815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80210" y="762000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Reflection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3112" y="1797308"/>
            <a:ext cx="7157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Tell 3 facts about the surface of the moon.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Why does the same side of the Moon always face Earth?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What are two different ways that the Moon moves?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What is the changing shape of the Moon called?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3SimpleLiving" panose="02000500000000000000" pitchFamily="2" charset="0"/>
            </a:endParaRPr>
          </a:p>
          <a:p>
            <a:endParaRPr lang="en-US" sz="3200" dirty="0">
              <a:latin typeface="KB3SimpleLiving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26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80210" y="762000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Reflection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3112" y="1797308"/>
            <a:ext cx="71577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Tell 3 facts about the surface of the moon.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KB3SimpleLiving" panose="02000500000000000000" pitchFamily="2" charset="0"/>
              </a:rPr>
              <a:t>-The Moon is made of rock and dust.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KB3SimpleLiving" panose="02000500000000000000" pitchFamily="2" charset="0"/>
              </a:rPr>
              <a:t>-It is covered with mountains, flat areas, and craters.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KB3SimpleLiving" panose="02000500000000000000" pitchFamily="2" charset="0"/>
              </a:rPr>
              <a:t>-There is no air or water on the Moon.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KB3SimpleLiving" panose="02000500000000000000" pitchFamily="2" charset="0"/>
              </a:rPr>
              <a:t>-The Moon gets very hot in the day and very cold at 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3SimpleLiving" panose="02000500000000000000" pitchFamily="2" charset="0"/>
            </a:endParaRPr>
          </a:p>
          <a:p>
            <a:endParaRPr lang="en-US" sz="3200" dirty="0">
              <a:latin typeface="KB3SimpleLiving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1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39219" y="762000"/>
            <a:ext cx="4523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Earth’s Moon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973282"/>
            <a:ext cx="38532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Moon revolves around the Earth.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It takes the Moon 27 1/3 days to revolve around Earth.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Moon does not make its own light.  It reflects the Sun’s light.</a:t>
            </a: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32" y="2209800"/>
            <a:ext cx="3337989" cy="3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80210" y="762000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Reflection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3112" y="1797308"/>
            <a:ext cx="71577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Why does the same side of the Moon always face Earth?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KB3SimpleLiving" panose="02000500000000000000" pitchFamily="2" charset="0"/>
              </a:rPr>
              <a:t>The Moon revolves and rotates the same way every 27 1/3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3SimpleLiving" panose="02000500000000000000" pitchFamily="2" charset="0"/>
            </a:endParaRPr>
          </a:p>
          <a:p>
            <a:endParaRPr lang="en-US" sz="3200" dirty="0">
              <a:latin typeface="KB3SimpleLiving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56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80210" y="762000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Reflection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3112" y="1797308"/>
            <a:ext cx="71577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What are two different ways that the Moon moves?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KB3SimpleLiving" panose="02000500000000000000" pitchFamily="2" charset="0"/>
              </a:rPr>
              <a:t>The Moon revolves around Earth every 27 1/3 days.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KB3SimpleLiving" panose="02000500000000000000" pitchFamily="2" charset="0"/>
              </a:rPr>
              <a:t>The Moon rotates on its axis every 27 1/3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3SimpleLiving" panose="02000500000000000000" pitchFamily="2" charset="0"/>
            </a:endParaRPr>
          </a:p>
          <a:p>
            <a:endParaRPr lang="en-US" sz="3200" dirty="0">
              <a:latin typeface="KB3SimpleLiving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0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80210" y="762000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Reflection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3112" y="1797308"/>
            <a:ext cx="71577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What is the changing shape of the Moon called?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KB3SimpleLiving" panose="02000500000000000000" pitchFamily="2" charset="0"/>
              </a:rPr>
              <a:t>The changing shapes of the Moon are called the phases of the Moon.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3SimpleLiving" panose="02000500000000000000" pitchFamily="2" charset="0"/>
            </a:endParaRPr>
          </a:p>
          <a:p>
            <a:endParaRPr lang="en-US" sz="3200" dirty="0">
              <a:latin typeface="KB3SimpleLiving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9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39219" y="762000"/>
            <a:ext cx="4523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Earth’s Moon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1694795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Moon is made of rock and dust.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It is covered with mountains, flat areas, and craters.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A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crater</a:t>
            </a:r>
            <a:r>
              <a:rPr lang="en-US" sz="2800" dirty="0">
                <a:latin typeface="KB3SimpleLiving" panose="02000500000000000000" pitchFamily="2" charset="0"/>
              </a:rPr>
              <a:t> is a dent that is shaped like bowl.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There is no air or water on the Moon.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Moon gets very hot in the day and very cold at night.</a:t>
            </a: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340">
            <a:off x="7053136" y="4569023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1995" y="762000"/>
            <a:ext cx="7601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Near Side of the Moon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1828800"/>
            <a:ext cx="64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As the Moon revolves around the Earth, it also rotates on its axis once in 27 1/3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same side of the Moon is always facing Earth.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This side is called the near side.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reflected sunlight makes the near side of the Moon look bright.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22155"/>
            <a:ext cx="135989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8408" y="762000"/>
            <a:ext cx="758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Dark Side of the Moon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0" y="21336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The side of the Moon that you cannot see from Earth is called the dark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3SimpleLiving" panose="02000500000000000000" pitchFamily="2" charset="0"/>
            </a:endParaRPr>
          </a:p>
          <a:p>
            <a:endParaRPr lang="en-US" sz="3200" dirty="0">
              <a:latin typeface="KB3SimpleLiving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4" y="2133600"/>
            <a:ext cx="3048006" cy="30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12719" y="762000"/>
            <a:ext cx="4700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Does the Moon </a:t>
            </a:r>
          </a:p>
          <a:p>
            <a:pPr algn="ctr"/>
            <a:r>
              <a:rPr lang="en-US" sz="48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change shape?</a:t>
            </a:r>
            <a:endParaRPr lang="en-US" sz="48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2582882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Moon does not actually change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It appears to change shape because the near side of the Moon, which faces the Earth, gets different amounts of sunlight at different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95600"/>
            <a:ext cx="2561547" cy="25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5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65962" y="762000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Phases of the Moon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6624" y="1905000"/>
            <a:ext cx="63907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Moon revolves and rotates every 27 1/3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During this time, the Moon takes on eight different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3SimpleLiving" panose="02000500000000000000" pitchFamily="2" charset="0"/>
              </a:rPr>
              <a:t>The different ways the Moon looks throughout the month are called the </a:t>
            </a:r>
            <a:r>
              <a:rPr lang="en-US" sz="2800" dirty="0">
                <a:solidFill>
                  <a:srgbClr val="009999"/>
                </a:solidFill>
                <a:latin typeface="KB3SimpleLiving" panose="02000500000000000000" pitchFamily="2" charset="0"/>
              </a:rPr>
              <a:t>phases of the Moon</a:t>
            </a:r>
            <a:r>
              <a:rPr lang="en-US" sz="28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3SimpleLiving" panose="02000500000000000000" pitchFamily="2" charset="0"/>
            </a:endParaRPr>
          </a:p>
          <a:p>
            <a:endParaRPr lang="en-US" sz="2800" dirty="0">
              <a:latin typeface="KB3SimpleLiving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43400"/>
            <a:ext cx="188874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75378" y="762000"/>
            <a:ext cx="3575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New Moon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9823" y="1905000"/>
            <a:ext cx="43383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The first phase is called the </a:t>
            </a:r>
            <a:r>
              <a:rPr lang="en-US" sz="3200" dirty="0">
                <a:solidFill>
                  <a:srgbClr val="009999"/>
                </a:solidFill>
                <a:latin typeface="KB3SimpleLiving" panose="02000500000000000000" pitchFamily="2" charset="0"/>
              </a:rPr>
              <a:t>New Moon</a:t>
            </a:r>
            <a:r>
              <a:rPr lang="en-US" sz="32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The Moon’s near side does not get any sunlight.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The near side of the Moon is dark, and you cannot see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3SimpleLiving" panose="02000500000000000000" pitchFamily="2" charset="0"/>
            </a:endParaRPr>
          </a:p>
          <a:p>
            <a:endParaRPr lang="en-US" sz="3200" dirty="0">
              <a:latin typeface="KB3SimpleLiving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9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>
          <a:xfrm rot="16200000">
            <a:off x="1143001" y="-1143003"/>
            <a:ext cx="6858000" cy="914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941" y="-723900"/>
            <a:ext cx="6418119" cy="830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10986" y="762000"/>
            <a:ext cx="5703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009999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KB3AlphaREADLight" panose="02000303000000000000" pitchFamily="2" charset="0"/>
                <a:ea typeface="KB3AlphaREADLight" panose="02000303000000000000" pitchFamily="2" charset="0"/>
              </a:rPr>
              <a:t>Waxing Crescent</a:t>
            </a:r>
            <a:endParaRPr lang="en-US" sz="5400" b="1" cap="none" spc="0" dirty="0">
              <a:ln w="17780" cmpd="sng">
                <a:solidFill>
                  <a:srgbClr val="009999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KB3AlphaREADLight" panose="02000303000000000000" pitchFamily="2" charset="0"/>
              <a:ea typeface="KB3AlphaREADLight" panose="020003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264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 Erin Kathryn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1905000"/>
            <a:ext cx="43383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The second phase is called a </a:t>
            </a:r>
            <a:r>
              <a:rPr lang="en-US" sz="3200" dirty="0">
                <a:solidFill>
                  <a:srgbClr val="009999"/>
                </a:solidFill>
                <a:latin typeface="KB3SimpleLiving" panose="02000500000000000000" pitchFamily="2" charset="0"/>
              </a:rPr>
              <a:t>waxing crescent</a:t>
            </a:r>
            <a:r>
              <a:rPr lang="en-US" sz="32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A little bit of the Moon’s near side gets sunlight.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3SimpleLiving" panose="02000500000000000000" pitchFamily="2" charset="0"/>
              </a:rPr>
              <a:t>This thin shape is called a </a:t>
            </a:r>
            <a:r>
              <a:rPr lang="en-US" sz="3200" dirty="0">
                <a:solidFill>
                  <a:srgbClr val="009999"/>
                </a:solidFill>
                <a:latin typeface="KB3SimpleLiving" panose="02000500000000000000" pitchFamily="2" charset="0"/>
              </a:rPr>
              <a:t>crescent moon</a:t>
            </a:r>
            <a:r>
              <a:rPr lang="en-US" sz="3200" dirty="0">
                <a:latin typeface="KB3SimpleLiving" panose="02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3SimpleLiving" panose="02000500000000000000" pitchFamily="2" charset="0"/>
            </a:endParaRPr>
          </a:p>
          <a:p>
            <a:endParaRPr lang="en-US" sz="3200" dirty="0">
              <a:latin typeface="KB3SimpleLiving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9" y="23622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10" ma:contentTypeDescription="Create a new document." ma:contentTypeScope="" ma:versionID="197db7165dc80c1f549313975ffbf70a">
  <xsd:schema xmlns:xsd="http://www.w3.org/2001/XMLSchema" xmlns:xs="http://www.w3.org/2001/XMLSchema" xmlns:p="http://schemas.microsoft.com/office/2006/metadata/properties" xmlns:ns3="d1bea57f-f24a-4814-8dfc-e372b91f2504" targetNamespace="http://schemas.microsoft.com/office/2006/metadata/properties" ma:root="true" ma:fieldsID="a9c4ec0bdf8fd571076339a4f0fa58c4" ns3:_=""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34AF95-51C1-4418-894F-1749F5FFB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25742-5364-4B9A-B359-748133A840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638D6-589D-4378-A748-019541E2A208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d1bea57f-f24a-4814-8dfc-e372b91f250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889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K26TickTockBlocks</vt:lpstr>
      <vt:lpstr>Arial</vt:lpstr>
      <vt:lpstr>KB3SimpleLiving</vt:lpstr>
      <vt:lpstr>Calibri</vt:lpstr>
      <vt:lpstr>KB3AlphaREADLight</vt:lpstr>
      <vt:lpstr>KG Lego House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Chelsey Raines</cp:lastModifiedBy>
  <cp:revision>23</cp:revision>
  <dcterms:created xsi:type="dcterms:W3CDTF">2016-06-05T20:24:24Z</dcterms:created>
  <dcterms:modified xsi:type="dcterms:W3CDTF">2019-09-16T17:34:39Z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